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0" r:id="rId2"/>
    <p:sldId id="277" r:id="rId3"/>
    <p:sldId id="258" r:id="rId4"/>
    <p:sldId id="259" r:id="rId5"/>
    <p:sldId id="261" r:id="rId6"/>
    <p:sldId id="262" r:id="rId7"/>
    <p:sldId id="282" r:id="rId8"/>
    <p:sldId id="276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9" r:id="rId21"/>
    <p:sldId id="274" r:id="rId22"/>
    <p:sldId id="278" r:id="rId23"/>
    <p:sldId id="281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49"/>
    <a:srgbClr val="75B026"/>
    <a:srgbClr val="6EA92D"/>
    <a:srgbClr val="7EC234"/>
    <a:srgbClr val="639729"/>
    <a:srgbClr val="82C836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2" d="100"/>
          <a:sy n="142" d="100"/>
        </p:scale>
        <p:origin x="71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6508F-E7D8-4A20-95C8-140A39E82951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681B1-6EA2-48F0-944C-D46541E45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893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681B1-6EA2-48F0-944C-D46541E4500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316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681B1-6EA2-48F0-944C-D46541E4500D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316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681B1-6EA2-48F0-944C-D46541E4500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316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681B1-6EA2-48F0-944C-D46541E4500D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316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681B1-6EA2-48F0-944C-D46541E4500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316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681B1-6EA2-48F0-944C-D46541E4500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316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681B1-6EA2-48F0-944C-D46541E4500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316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681B1-6EA2-48F0-944C-D46541E4500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316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681B1-6EA2-48F0-944C-D46541E4500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316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681B1-6EA2-48F0-944C-D46541E4500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316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681B1-6EA2-48F0-944C-D46541E4500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316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681B1-6EA2-48F0-944C-D46541E4500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316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6985-4F37-46D9-A287-6CBE79709F7C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26CE-5593-4002-AF32-B87F59298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732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6985-4F37-46D9-A287-6CBE79709F7C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26CE-5593-4002-AF32-B87F59298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037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6985-4F37-46D9-A287-6CBE79709F7C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26CE-5593-4002-AF32-B87F59298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18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6985-4F37-46D9-A287-6CBE79709F7C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26CE-5593-4002-AF32-B87F59298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603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6985-4F37-46D9-A287-6CBE79709F7C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26CE-5593-4002-AF32-B87F59298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300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6985-4F37-46D9-A287-6CBE79709F7C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26CE-5593-4002-AF32-B87F59298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401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6985-4F37-46D9-A287-6CBE79709F7C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26CE-5593-4002-AF32-B87F59298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655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6985-4F37-46D9-A287-6CBE79709F7C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26CE-5593-4002-AF32-B87F59298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247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6985-4F37-46D9-A287-6CBE79709F7C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26CE-5593-4002-AF32-B87F59298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935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6985-4F37-46D9-A287-6CBE79709F7C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26CE-5593-4002-AF32-B87F59298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340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6985-4F37-46D9-A287-6CBE79709F7C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26CE-5593-4002-AF32-B87F59298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453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C6985-4F37-46D9-A287-6CBE79709F7C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E26CE-5593-4002-AF32-B87F59298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284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5.jpeg"/><Relationship Id="rId7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2.jpeg"/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12" Type="http://schemas.openxmlformats.org/officeDocument/2006/relationships/image" Target="../media/image101.png"/><Relationship Id="rId17" Type="http://schemas.openxmlformats.org/officeDocument/2006/relationships/image" Target="../media/image10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11" Type="http://schemas.microsoft.com/office/2007/relationships/hdphoto" Target="../media/hdphoto2.wdp"/><Relationship Id="rId5" Type="http://schemas.openxmlformats.org/officeDocument/2006/relationships/image" Target="../media/image96.jpg"/><Relationship Id="rId15" Type="http://schemas.openxmlformats.org/officeDocument/2006/relationships/image" Target="../media/image103.jpeg"/><Relationship Id="rId10" Type="http://schemas.openxmlformats.org/officeDocument/2006/relationships/image" Target="../media/image100.jpeg"/><Relationship Id="rId4" Type="http://schemas.openxmlformats.org/officeDocument/2006/relationships/image" Target="../media/image95.jpeg"/><Relationship Id="rId9" Type="http://schemas.openxmlformats.org/officeDocument/2006/relationships/image" Target="../media/image99.jpeg"/><Relationship Id="rId1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4.png"/><Relationship Id="rId7" Type="http://schemas.openxmlformats.org/officeDocument/2006/relationships/image" Target="../media/image108.jpe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11" Type="http://schemas.openxmlformats.org/officeDocument/2006/relationships/image" Target="../media/image112.jpe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1.png"/><Relationship Id="rId9" Type="http://schemas.openxmlformats.org/officeDocument/2006/relationships/image" Target="../media/image1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4.png"/><Relationship Id="rId7" Type="http://schemas.openxmlformats.org/officeDocument/2006/relationships/image" Target="../media/image115.png"/><Relationship Id="rId12" Type="http://schemas.openxmlformats.org/officeDocument/2006/relationships/image" Target="../media/image1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eg"/><Relationship Id="rId11" Type="http://schemas.openxmlformats.org/officeDocument/2006/relationships/image" Target="../media/image118.gif"/><Relationship Id="rId5" Type="http://schemas.microsoft.com/office/2007/relationships/hdphoto" Target="../media/hdphoto4.wdp"/><Relationship Id="rId10" Type="http://schemas.openxmlformats.org/officeDocument/2006/relationships/image" Target="../media/image117.png"/><Relationship Id="rId4" Type="http://schemas.openxmlformats.org/officeDocument/2006/relationships/image" Target="../media/image113.jpeg"/><Relationship Id="rId9" Type="http://schemas.openxmlformats.org/officeDocument/2006/relationships/image" Target="../media/image1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20.jpeg"/><Relationship Id="rId7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jpeg"/><Relationship Id="rId11" Type="http://schemas.openxmlformats.org/officeDocument/2006/relationships/image" Target="../media/image126.png"/><Relationship Id="rId5" Type="http://schemas.openxmlformats.org/officeDocument/2006/relationships/image" Target="../media/image121.jpeg"/><Relationship Id="rId10" Type="http://schemas.openxmlformats.org/officeDocument/2006/relationships/image" Target="../media/image125.png"/><Relationship Id="rId4" Type="http://schemas.microsoft.com/office/2007/relationships/hdphoto" Target="../media/hdphoto5.wdp"/><Relationship Id="rId9" Type="http://schemas.openxmlformats.org/officeDocument/2006/relationships/image" Target="../media/image1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13" Type="http://schemas.microsoft.com/office/2007/relationships/hdphoto" Target="../media/hdphoto10.wdp"/><Relationship Id="rId3" Type="http://schemas.openxmlformats.org/officeDocument/2006/relationships/image" Target="../media/image14.png"/><Relationship Id="rId7" Type="http://schemas.microsoft.com/office/2007/relationships/hdphoto" Target="../media/hdphoto8.wdp"/><Relationship Id="rId12" Type="http://schemas.openxmlformats.org/officeDocument/2006/relationships/image" Target="../media/image1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jpeg"/><Relationship Id="rId11" Type="http://schemas.openxmlformats.org/officeDocument/2006/relationships/image" Target="../media/image101.png"/><Relationship Id="rId5" Type="http://schemas.microsoft.com/office/2007/relationships/hdphoto" Target="../media/hdphoto7.wdp"/><Relationship Id="rId10" Type="http://schemas.openxmlformats.org/officeDocument/2006/relationships/image" Target="../media/image45.png"/><Relationship Id="rId4" Type="http://schemas.openxmlformats.org/officeDocument/2006/relationships/image" Target="../media/image127.jpeg"/><Relationship Id="rId9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png"/><Relationship Id="rId3" Type="http://schemas.openxmlformats.org/officeDocument/2006/relationships/image" Target="../media/image14.png"/><Relationship Id="rId7" Type="http://schemas.openxmlformats.org/officeDocument/2006/relationships/image" Target="../media/image133.png"/><Relationship Id="rId12" Type="http://schemas.openxmlformats.org/officeDocument/2006/relationships/image" Target="../media/image138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jpeg"/><Relationship Id="rId11" Type="http://schemas.openxmlformats.org/officeDocument/2006/relationships/image" Target="../media/image137.jpeg"/><Relationship Id="rId5" Type="http://schemas.openxmlformats.org/officeDocument/2006/relationships/image" Target="../media/image131.png"/><Relationship Id="rId15" Type="http://schemas.openxmlformats.org/officeDocument/2006/relationships/image" Target="../media/image141.png"/><Relationship Id="rId10" Type="http://schemas.openxmlformats.org/officeDocument/2006/relationships/image" Target="../media/image136.png"/><Relationship Id="rId4" Type="http://schemas.openxmlformats.org/officeDocument/2006/relationships/image" Target="../media/image45.png"/><Relationship Id="rId9" Type="http://schemas.openxmlformats.org/officeDocument/2006/relationships/image" Target="../media/image135.png"/><Relationship Id="rId14" Type="http://schemas.openxmlformats.org/officeDocument/2006/relationships/image" Target="../media/image1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gi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.png"/><Relationship Id="rId7" Type="http://schemas.microsoft.com/office/2007/relationships/hdphoto" Target="../media/hdphoto1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jpeg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13" Type="http://schemas.openxmlformats.org/officeDocument/2006/relationships/image" Target="../media/image154.jpeg"/><Relationship Id="rId3" Type="http://schemas.openxmlformats.org/officeDocument/2006/relationships/image" Target="../media/image14.png"/><Relationship Id="rId7" Type="http://schemas.openxmlformats.org/officeDocument/2006/relationships/image" Target="../media/image148.jpeg"/><Relationship Id="rId12" Type="http://schemas.openxmlformats.org/officeDocument/2006/relationships/image" Target="../media/image1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152.jpeg"/><Relationship Id="rId5" Type="http://schemas.openxmlformats.org/officeDocument/2006/relationships/image" Target="../media/image147.jpeg"/><Relationship Id="rId10" Type="http://schemas.openxmlformats.org/officeDocument/2006/relationships/image" Target="../media/image151.jpeg"/><Relationship Id="rId4" Type="http://schemas.openxmlformats.org/officeDocument/2006/relationships/image" Target="../media/image5.png"/><Relationship Id="rId9" Type="http://schemas.openxmlformats.org/officeDocument/2006/relationships/image" Target="../media/image150.jpeg"/><Relationship Id="rId14" Type="http://schemas.openxmlformats.org/officeDocument/2006/relationships/image" Target="../media/image15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6.jpeg"/><Relationship Id="rId7" Type="http://schemas.openxmlformats.org/officeDocument/2006/relationships/image" Target="../media/image159.jpg"/><Relationship Id="rId12" Type="http://schemas.openxmlformats.org/officeDocument/2006/relationships/image" Target="../media/image16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png"/><Relationship Id="rId11" Type="http://schemas.openxmlformats.org/officeDocument/2006/relationships/image" Target="../media/image162.png"/><Relationship Id="rId5" Type="http://schemas.openxmlformats.org/officeDocument/2006/relationships/image" Target="../media/image45.png"/><Relationship Id="rId10" Type="http://schemas.openxmlformats.org/officeDocument/2006/relationships/image" Target="../media/image161.png"/><Relationship Id="rId4" Type="http://schemas.openxmlformats.org/officeDocument/2006/relationships/image" Target="../media/image157.png"/><Relationship Id="rId9" Type="http://schemas.openxmlformats.org/officeDocument/2006/relationships/image" Target="../media/image160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45.png"/><Relationship Id="rId7" Type="http://schemas.openxmlformats.org/officeDocument/2006/relationships/image" Target="../media/image16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jpe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png"/><Relationship Id="rId5" Type="http://schemas.openxmlformats.org/officeDocument/2006/relationships/image" Target="../media/image3.gi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gif"/><Relationship Id="rId3" Type="http://schemas.openxmlformats.org/officeDocument/2006/relationships/image" Target="../media/image14.pn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8.png"/><Relationship Id="rId2" Type="http://schemas.openxmlformats.org/officeDocument/2006/relationships/image" Target="../media/image15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5" Type="http://schemas.openxmlformats.org/officeDocument/2006/relationships/image" Target="../media/image26.pn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Relationship Id="rId1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18" Type="http://schemas.openxmlformats.org/officeDocument/2006/relationships/image" Target="../media/image4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17" Type="http://schemas.openxmlformats.org/officeDocument/2006/relationships/image" Target="../media/image44.jpeg"/><Relationship Id="rId2" Type="http://schemas.openxmlformats.org/officeDocument/2006/relationships/image" Target="../media/image29.jpe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4.jpeg"/><Relationship Id="rId5" Type="http://schemas.openxmlformats.org/officeDocument/2006/relationships/image" Target="../media/image49.gif"/><Relationship Id="rId10" Type="http://schemas.openxmlformats.org/officeDocument/2006/relationships/image" Target="../media/image53.jpeg"/><Relationship Id="rId4" Type="http://schemas.openxmlformats.org/officeDocument/2006/relationships/image" Target="../media/image48.jpeg"/><Relationship Id="rId9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57.jpeg"/><Relationship Id="rId7" Type="http://schemas.openxmlformats.org/officeDocument/2006/relationships/image" Target="../media/image14.png"/><Relationship Id="rId12" Type="http://schemas.openxmlformats.org/officeDocument/2006/relationships/image" Target="../media/image6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0" Type="http://schemas.openxmlformats.org/officeDocument/2006/relationships/image" Target="../media/image61.gif"/><Relationship Id="rId4" Type="http://schemas.openxmlformats.org/officeDocument/2006/relationships/image" Target="../media/image58.png"/><Relationship Id="rId9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g"/><Relationship Id="rId7" Type="http://schemas.openxmlformats.org/officeDocument/2006/relationships/image" Target="../media/image68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gif"/><Relationship Id="rId9" Type="http://schemas.openxmlformats.org/officeDocument/2006/relationships/image" Target="../media/image7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2.jpeg"/><Relationship Id="rId7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5.png"/><Relationship Id="rId7" Type="http://schemas.openxmlformats.org/officeDocument/2006/relationships/image" Target="../media/image80.png"/><Relationship Id="rId12" Type="http://schemas.openxmlformats.org/officeDocument/2006/relationships/image" Target="../media/image8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83.jpeg"/><Relationship Id="rId5" Type="http://schemas.openxmlformats.org/officeDocument/2006/relationships/image" Target="../media/image78.png"/><Relationship Id="rId10" Type="http://schemas.openxmlformats.org/officeDocument/2006/relationships/image" Target="../media/image82.jpeg"/><Relationship Id="rId4" Type="http://schemas.openxmlformats.org/officeDocument/2006/relationships/image" Target="../media/image77.png"/><Relationship Id="rId9" Type="http://schemas.openxmlformats.org/officeDocument/2006/relationships/image" Target="../media/image8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5"/>
          <a:stretch/>
        </p:blipFill>
        <p:spPr bwMode="auto">
          <a:xfrm>
            <a:off x="3067049" y="-10720"/>
            <a:ext cx="6074751" cy="515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4208" y="91823"/>
            <a:ext cx="1707936" cy="64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393" y="2115791"/>
            <a:ext cx="160257" cy="1402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09"/>
          <a:stretch/>
        </p:blipFill>
        <p:spPr>
          <a:xfrm>
            <a:off x="521528" y="2283718"/>
            <a:ext cx="3335966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5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2086" y="618823"/>
            <a:ext cx="52561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В Ростове-на-Дону свыше тридцати музеев, выставочных залов и галерей</a:t>
            </a:r>
          </a:p>
        </p:txBody>
      </p:sp>
      <p:pic>
        <p:nvPicPr>
          <p:cNvPr id="31" name="Picture 5" descr="D:\Лавка Чеховых\Илл к ролику_Мих Че_Беглецы\презентации\02-11-2020_16-48-04\рамка уголовк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83518"/>
            <a:ext cx="288925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D:\Лавка Чеховых\Илл к ролику_Мих Че_Беглецы\презентации\02-11-2020_16-48-04\рамка уголовк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263886" y="972464"/>
            <a:ext cx="288925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7214" y="1523459"/>
            <a:ext cx="2010762" cy="2007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460" y="2014807"/>
            <a:ext cx="2010762" cy="2010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1122" y="1523459"/>
            <a:ext cx="2010762" cy="2010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5694" y="989887"/>
            <a:ext cx="2010762" cy="2010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6142"/>
          <a:stretch/>
        </p:blipFill>
        <p:spPr>
          <a:xfrm>
            <a:off x="7020272" y="3686395"/>
            <a:ext cx="2010762" cy="67834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14043"/>
            <a:ext cx="9143996" cy="649995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411438" y="4036536"/>
            <a:ext cx="1980349" cy="357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 algn="ctr">
              <a:lnSpc>
                <a:spcPct val="77100"/>
              </a:lnSpc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Ростовский областной музей</a:t>
            </a:r>
          </a:p>
          <a:p>
            <a:pPr marL="12700" marR="5080" algn="ctr">
              <a:lnSpc>
                <a:spcPct val="77100"/>
              </a:lnSpc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изобразительных искусств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479440" y="3530501"/>
            <a:ext cx="20826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Культурно-выставочный центр</a:t>
            </a:r>
          </a:p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Донская казачья гвардия</a:t>
            </a:r>
          </a:p>
          <a:p>
            <a:br>
              <a:rPr lang="ru-RU" sz="1100" dirty="0"/>
            </a:br>
            <a:endParaRPr lang="ru-RU" sz="1100" b="1" dirty="0">
              <a:solidFill>
                <a:schemeClr val="tx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860032" y="3565270"/>
            <a:ext cx="1387239" cy="821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 algn="ctr">
              <a:lnSpc>
                <a:spcPct val="77100"/>
              </a:lnSpc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Музей истории</a:t>
            </a:r>
          </a:p>
          <a:p>
            <a:pPr marL="12700" marR="5080" algn="ctr">
              <a:lnSpc>
                <a:spcPct val="77100"/>
              </a:lnSpc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Северо-Кавказской</a:t>
            </a:r>
          </a:p>
          <a:p>
            <a:pPr marL="12700" marR="5080" algn="ctr">
              <a:lnSpc>
                <a:spcPct val="77100"/>
              </a:lnSpc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железной дороги</a:t>
            </a:r>
          </a:p>
          <a:p>
            <a:pPr algn="ctr"/>
            <a:br>
              <a:rPr lang="ru-RU" sz="1100" dirty="0"/>
            </a:br>
            <a:endParaRPr lang="ru-RU" sz="1100" b="1" dirty="0">
              <a:solidFill>
                <a:schemeClr val="tx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886083" y="3006111"/>
            <a:ext cx="1569982" cy="357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 algn="ctr">
              <a:lnSpc>
                <a:spcPct val="77100"/>
              </a:lnSpc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Ростовский областной</a:t>
            </a:r>
          </a:p>
          <a:p>
            <a:pPr marL="12700" marR="5080" algn="ctr">
              <a:lnSpc>
                <a:spcPct val="77100"/>
              </a:lnSpc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 музей краеведения</a:t>
            </a:r>
          </a:p>
        </p:txBody>
      </p:sp>
    </p:spTree>
    <p:extLst>
      <p:ext uri="{BB962C8B-B14F-4D97-AF65-F5344CB8AC3E}">
        <p14:creationId xmlns:p14="http://schemas.microsoft.com/office/powerpoint/2010/main" val="220950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3507854"/>
            <a:ext cx="1233119" cy="1174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6362" y="402721"/>
            <a:ext cx="3524755" cy="1839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4208" y="2283718"/>
            <a:ext cx="2010762" cy="1384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6362" y="2283718"/>
            <a:ext cx="1412115" cy="1201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6349" y="694870"/>
            <a:ext cx="1702468" cy="1547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7" b="14567"/>
          <a:stretch/>
        </p:blipFill>
        <p:spPr bwMode="auto">
          <a:xfrm>
            <a:off x="467544" y="2283718"/>
            <a:ext cx="4461273" cy="2402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485245" y="843558"/>
            <a:ext cx="27906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В Ростове-на-Дону сохранилась уникальная архитектура 18 – 20 веков</a:t>
            </a:r>
          </a:p>
        </p:txBody>
      </p:sp>
      <p:pic>
        <p:nvPicPr>
          <p:cNvPr id="28" name="Picture 5" descr="D:\Лавка Чеховых\Илл к ролику_Мих Че_Беглецы\презентации\02-11-2020_16-48-04\рамка уголов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37" y="711795"/>
            <a:ext cx="288925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D:\Лавка Чеховых\Илл к ролику_Мих Че_Беглецы\презентации\02-11-2020_16-48-04\рамка уголов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70907" y="1491631"/>
            <a:ext cx="288925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6142"/>
          <a:stretch/>
        </p:blipFill>
        <p:spPr>
          <a:xfrm>
            <a:off x="6372200" y="3867894"/>
            <a:ext cx="2413926" cy="81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6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87428" y="2070596"/>
            <a:ext cx="27990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В Ростове-на-Дону представлено более 190 исторических памятников и скульптурных композиций</a:t>
            </a:r>
          </a:p>
        </p:txBody>
      </p:sp>
      <p:pic>
        <p:nvPicPr>
          <p:cNvPr id="22" name="Picture 5" descr="D:\Лавка Чеховых\Илл к ролику_Мих Че_Беглецы\презентации\02-11-2020_16-48-04\рамка уголов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42030" y="1937294"/>
            <a:ext cx="288925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D:\Лавка Чеховых\Илл к ролику_Мих Че_Беглецы\презентации\02-11-2020_16-48-04\рамка уголов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642031" y="3064538"/>
            <a:ext cx="288925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1"/>
          <a:stretch/>
        </p:blipFill>
        <p:spPr>
          <a:xfrm>
            <a:off x="2844313" y="1512896"/>
            <a:ext cx="3095839" cy="2309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6"/>
          <a:stretch/>
        </p:blipFill>
        <p:spPr>
          <a:xfrm>
            <a:off x="539552" y="1918787"/>
            <a:ext cx="2214767" cy="1529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403" y="248169"/>
            <a:ext cx="2934302" cy="1587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4" b="9215"/>
          <a:stretch/>
        </p:blipFill>
        <p:spPr>
          <a:xfrm>
            <a:off x="539551" y="3543961"/>
            <a:ext cx="2214767" cy="1269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6" r="8551"/>
          <a:stretch/>
        </p:blipFill>
        <p:spPr>
          <a:xfrm>
            <a:off x="2844313" y="3922766"/>
            <a:ext cx="1001497" cy="890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31" t="10148" r="4411"/>
          <a:stretch/>
        </p:blipFill>
        <p:spPr>
          <a:xfrm>
            <a:off x="4237038" y="248169"/>
            <a:ext cx="1703114" cy="1179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97" b="58137"/>
          <a:stretch/>
        </p:blipFill>
        <p:spPr>
          <a:xfrm>
            <a:off x="539552" y="311811"/>
            <a:ext cx="2062755" cy="96543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" r="5288"/>
          <a:stretch/>
        </p:blipFill>
        <p:spPr>
          <a:xfrm>
            <a:off x="4644752" y="3922766"/>
            <a:ext cx="1295400" cy="890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709" y="3922765"/>
            <a:ext cx="667707" cy="890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9" r="5472"/>
          <a:stretch/>
        </p:blipFill>
        <p:spPr>
          <a:xfrm>
            <a:off x="2844313" y="528079"/>
            <a:ext cx="1295639" cy="899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403" y="3448050"/>
            <a:ext cx="2048000" cy="1364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7332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 descr="D:\Лавка Чеховых\Илл к ролику_Мих Че_Беглецы\презентации\02-11-2020_16-48-04\рамка уголов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93" y="487314"/>
            <a:ext cx="288925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D:\Лавка Чеховых\Илл к ролику_Мих Че_Беглецы\презентации\02-11-2020_16-48-04\рамка уголов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28645" y="1564532"/>
            <a:ext cx="288925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97" b="58137"/>
          <a:stretch/>
        </p:blipFill>
        <p:spPr>
          <a:xfrm>
            <a:off x="421013" y="311813"/>
            <a:ext cx="1846729" cy="86432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39856" y="619077"/>
            <a:ext cx="50923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Начать знакомство с Ростовом-на-Дону можно на городских экскурсиях, либо самостоятельно с помощью аудиогидов, представленных на туристском интернет-портале города </a:t>
            </a:r>
            <a:r>
              <a:rPr lang="en-US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www</a:t>
            </a:r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.tourism.rostov-gorod.ru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675" y="1937716"/>
            <a:ext cx="1339284" cy="1123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22" y="2715766"/>
            <a:ext cx="3033857" cy="2025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5" b="12074"/>
          <a:stretch/>
        </p:blipFill>
        <p:spPr>
          <a:xfrm>
            <a:off x="554522" y="1266726"/>
            <a:ext cx="2456884" cy="1399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3" b="6178"/>
          <a:stretch/>
        </p:blipFill>
        <p:spPr>
          <a:xfrm>
            <a:off x="3635896" y="2246362"/>
            <a:ext cx="2016223" cy="1314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6" b="15873"/>
          <a:stretch/>
        </p:blipFill>
        <p:spPr>
          <a:xfrm>
            <a:off x="5708675" y="3090141"/>
            <a:ext cx="2607741" cy="1638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2" b="6265"/>
          <a:stretch/>
        </p:blipFill>
        <p:spPr>
          <a:xfrm>
            <a:off x="3635896" y="3607773"/>
            <a:ext cx="2016223" cy="1124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793" y="1937716"/>
            <a:ext cx="1407777" cy="1123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14043"/>
            <a:ext cx="9143996" cy="64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7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 descr="D:\Лавка Чеховых\Илл к ролику_Мих Че_Беглецы\презентации\02-11-2020_16-48-04\рамка уголов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070" y="489709"/>
            <a:ext cx="288925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D:\Лавка Чеховых\Илл к ролику_Мих Че_Беглецы\презентации\02-11-2020_16-48-04\рамка уголов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95883" y="1741218"/>
            <a:ext cx="288925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50164" y="613975"/>
            <a:ext cx="39421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Левый берег Дона или </a:t>
            </a:r>
            <a:r>
              <a:rPr lang="ru-RU" sz="16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Левбердон</a:t>
            </a:r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 – крупнейший рекреационный комплекс Ростова-на-Дону с развитой развлекательной, ресторанной, спортивной и пляжной инфраструктурой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4" b="6188"/>
          <a:stretch/>
        </p:blipFill>
        <p:spPr>
          <a:xfrm>
            <a:off x="893560" y="2100260"/>
            <a:ext cx="3660510" cy="2423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930" y="2090724"/>
            <a:ext cx="3661530" cy="2433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28"/>
          <a:stretch/>
        </p:blipFill>
        <p:spPr>
          <a:xfrm>
            <a:off x="845514" y="115641"/>
            <a:ext cx="2036774" cy="65289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14043"/>
            <a:ext cx="9143996" cy="6499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0" y="2499742"/>
            <a:ext cx="7452320" cy="147246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02709"/>
            <a:ext cx="504056" cy="6505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126" y="1878141"/>
            <a:ext cx="2764795" cy="2221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8"/>
          <a:stretch/>
        </p:blipFill>
        <p:spPr>
          <a:xfrm>
            <a:off x="893560" y="750510"/>
            <a:ext cx="3660510" cy="1317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5581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xit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2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11510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A249"/>
                </a:solidFill>
              </a:rPr>
              <a:t>Ростов-на-Дону – гастрономическая столица юга России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40809"/>
            <a:ext cx="2951740" cy="1967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588" y="1040809"/>
            <a:ext cx="2623768" cy="1967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11" y="1053599"/>
            <a:ext cx="2931086" cy="1955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94" y="2591414"/>
            <a:ext cx="2226682" cy="15385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350" y="2427733"/>
            <a:ext cx="1937072" cy="1724275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44" b="13823"/>
          <a:stretch/>
        </p:blipFill>
        <p:spPr bwMode="auto">
          <a:xfrm>
            <a:off x="-7416" y="4118631"/>
            <a:ext cx="9151416" cy="104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0" t="18382" r="19319" b="22109"/>
          <a:stretch/>
        </p:blipFill>
        <p:spPr>
          <a:xfrm>
            <a:off x="3347864" y="2689365"/>
            <a:ext cx="2166302" cy="151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1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D:\Лавка Чеховых\Илл к ролику_Мих Че_Беглецы\презентации\02-11-2020_16-48-04\рамка уголов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850" y="555526"/>
            <a:ext cx="288925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Лавка Чеховых\Илл к ролику_Мих Че_Беглецы\презентации\02-11-2020_16-48-04\рамка уголов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97877" y="1372121"/>
            <a:ext cx="288925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999024" y="670372"/>
            <a:ext cx="4533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Ежегодно проходит большое количество мероприятий, направленных на развитие туристской привлекательности Ростова-на-Дону.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02"/>
          <a:stretch/>
        </p:blipFill>
        <p:spPr>
          <a:xfrm>
            <a:off x="395536" y="1256050"/>
            <a:ext cx="2978243" cy="1582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17" b="11538"/>
          <a:stretch/>
        </p:blipFill>
        <p:spPr>
          <a:xfrm>
            <a:off x="395535" y="2912767"/>
            <a:ext cx="2978243" cy="1603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782" y="2067694"/>
            <a:ext cx="2949240" cy="1964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14043"/>
            <a:ext cx="9143996" cy="64999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97" b="58137"/>
          <a:stretch/>
        </p:blipFill>
        <p:spPr>
          <a:xfrm>
            <a:off x="421013" y="311813"/>
            <a:ext cx="1846729" cy="86432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924" y="2283718"/>
            <a:ext cx="2191699" cy="1458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9635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D:\Лавка Чеховых\Илл к ролику_Мих Че_Беглецы\презентации\02-11-2020_16-48-04\рамка уголов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83518"/>
            <a:ext cx="288925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Лавка Чеховых\Илл к ролику_Мих Че_Беглецы\презентации\02-11-2020_16-48-04\рамка уголов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51427" y="1021131"/>
            <a:ext cx="288925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143040" y="598364"/>
            <a:ext cx="4533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Изготавливается печатная продукция туристической направленности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14043"/>
            <a:ext cx="9143996" cy="6499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4754">
            <a:off x="7537584" y="1840737"/>
            <a:ext cx="1777929" cy="19802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94" y="971110"/>
            <a:ext cx="1406018" cy="34427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902809"/>
            <a:ext cx="2943057" cy="179932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9712" y="3214707"/>
            <a:ext cx="1751457" cy="119915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7827" y="2122453"/>
            <a:ext cx="2176461" cy="78035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" t="6018" r="16177" b="12301"/>
          <a:stretch/>
        </p:blipFill>
        <p:spPr>
          <a:xfrm>
            <a:off x="3863844" y="1790185"/>
            <a:ext cx="924180" cy="12428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4" t="6018" r="14049" b="12301"/>
          <a:stretch/>
        </p:blipFill>
        <p:spPr>
          <a:xfrm>
            <a:off x="7011001" y="2999843"/>
            <a:ext cx="946344" cy="123024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577" y="1642757"/>
            <a:ext cx="720295" cy="124286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56" y="1131590"/>
            <a:ext cx="943708" cy="101667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209" y="1262689"/>
            <a:ext cx="729493" cy="75447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295" y="13232"/>
            <a:ext cx="1674203" cy="19157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97" y="1531753"/>
            <a:ext cx="1440160" cy="158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7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50" y="937994"/>
            <a:ext cx="4464496" cy="25447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25" y="721794"/>
            <a:ext cx="4789320" cy="3723878"/>
          </a:xfrm>
          <a:prstGeom prst="rect">
            <a:avLst/>
          </a:prstGeom>
        </p:spPr>
      </p:pic>
      <p:pic>
        <p:nvPicPr>
          <p:cNvPr id="4" name="Picture 5" descr="D:\Лавка Чеховых\Илл к ролику_Мих Че_Беглецы\презентации\02-11-2020_16-48-04\рамка уголов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902" y="1587361"/>
            <a:ext cx="288925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:\Лавка Чеховых\Илл к ролику_Мих Че_Беглецы\презентации\02-11-2020_16-48-04\рамка уголов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72768" y="3172321"/>
            <a:ext cx="288925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609364" y="1764081"/>
            <a:ext cx="29523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Официальный туристский интернет-портал города www.tourism.rostov-gorod.ru содержит много полезной информации для туристов и гостей города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6142"/>
          <a:stretch/>
        </p:blipFill>
        <p:spPr>
          <a:xfrm>
            <a:off x="7411849" y="255077"/>
            <a:ext cx="2010762" cy="6783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14043"/>
            <a:ext cx="9143996" cy="64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5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Лавка Чеховых\Илл к ролику_Мих Че_Беглецы\презентации\02-11-2020_16-48-04\рамка уголов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641" y="963067"/>
            <a:ext cx="288925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:\Лавка Чеховых\Илл к ролику_Мих Че_Беглецы\презентации\02-11-2020_16-48-04\рамка уголов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15969" y="2308225"/>
            <a:ext cx="288925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508104" y="1139787"/>
            <a:ext cx="3096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В туристско-информационных центрах города Ростова-на-Дону вы найдете самую полную и актуальную информацию об объектах туриндустрии города.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6142"/>
          <a:stretch/>
        </p:blipFill>
        <p:spPr>
          <a:xfrm>
            <a:off x="395536" y="331198"/>
            <a:ext cx="2010762" cy="6783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14043"/>
            <a:ext cx="9143996" cy="649995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72"/>
          <a:stretch/>
        </p:blipFill>
        <p:spPr bwMode="auto">
          <a:xfrm>
            <a:off x="410765" y="1003444"/>
            <a:ext cx="4736151" cy="3296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7079" y="2651693"/>
            <a:ext cx="2201316" cy="1648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1486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01" y="1302870"/>
            <a:ext cx="3217408" cy="1506665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2022" y="1248149"/>
            <a:ext cx="2504830" cy="144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84105" y="3280252"/>
            <a:ext cx="5976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Ростов-на-Дону – столица Южного федерального округа России, административный центр Ростовской области.</a:t>
            </a:r>
          </a:p>
        </p:txBody>
      </p:sp>
      <p:pic>
        <p:nvPicPr>
          <p:cNvPr id="1031" name="Picture 7" descr="D:\Лавка Чеховых\Илл к ролику_Мих Че_Беглецы\презентации\02-11-2020_16-48-04\цуказатель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526" y="1245911"/>
            <a:ext cx="301647" cy="46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D:\Лавка Чеховых\Илл к ролику_Мих Че_Беглецы\презентации\02-11-2020_16-48-04\цуказатель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242" y="1702243"/>
            <a:ext cx="301647" cy="46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120" y="761941"/>
            <a:ext cx="3713983" cy="21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D:\Лавка Чеховых\Илл к ролику_Мих Че_Беглецы\презентации\02-11-2020_16-48-04\цуказатель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42" y="1784736"/>
            <a:ext cx="249295" cy="38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D:\Лавка Чеховых\Илл к ролику_Мих Че_Беглецы\презентации\02-11-2020_16-48-04\мир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63" y="490503"/>
            <a:ext cx="1102750" cy="35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7322" y="490503"/>
            <a:ext cx="1102750" cy="35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69653" y="490503"/>
            <a:ext cx="1102747" cy="35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:\Лавка Чеховых\Илл к ролику_Мих Че_Беглецы\презентации\02-11-2020_16-48-04\рамка уголовк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392" y="3198186"/>
            <a:ext cx="288925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D:\Лавка Чеховых\Илл к ролику_Мих Че_Беглецы\презентации\02-11-2020_16-48-04\рамка уголовк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75428" y="3707170"/>
            <a:ext cx="288925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43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00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Лавка Чеховых\Илл к ролику_Мих Че_Беглецы\презентации\02-11-2020_16-48-04\рамка уголов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44894"/>
            <a:ext cx="288925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:\Лавка Чеховых\Илл к ролику_Мих Че_Беглецы\презентации\02-11-2020_16-48-04\рамка уголов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31547" y="1535425"/>
            <a:ext cx="288925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62750" y="876657"/>
            <a:ext cx="38577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Размещается информация о туристских ресурсах Ростова-на-Дону в средствах массовой информации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6142"/>
          <a:stretch/>
        </p:blipFill>
        <p:spPr>
          <a:xfrm>
            <a:off x="395536" y="331198"/>
            <a:ext cx="2010762" cy="6783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141568" y="2753314"/>
            <a:ext cx="1507464" cy="18813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6602"/>
          <a:stretch/>
        </p:blipFill>
        <p:spPr>
          <a:xfrm>
            <a:off x="2" y="4605507"/>
            <a:ext cx="9143996" cy="64999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00" y="802134"/>
            <a:ext cx="2906561" cy="181373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257" y="1896397"/>
            <a:ext cx="1242009" cy="84660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86" y="3127119"/>
            <a:ext cx="1288689" cy="85104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768" y="2387274"/>
            <a:ext cx="1287839" cy="162463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86" y="1203598"/>
            <a:ext cx="1287839" cy="182809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904" y="2803484"/>
            <a:ext cx="1282337" cy="178449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599" y="2831115"/>
            <a:ext cx="1302045" cy="155379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344" y="2053865"/>
            <a:ext cx="1303563" cy="181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9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09"/>
          <a:stretch/>
        </p:blipFill>
        <p:spPr>
          <a:xfrm>
            <a:off x="3441130" y="1292662"/>
            <a:ext cx="1975510" cy="3024336"/>
          </a:xfrm>
          <a:prstGeom prst="rect">
            <a:avLst/>
          </a:prstGeom>
          <a:ln w="9525">
            <a:solidFill>
              <a:schemeClr val="bg2">
                <a:lumMod val="50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284" y="-1538"/>
            <a:ext cx="1026212" cy="3005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14043"/>
            <a:ext cx="9143996" cy="6499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922883" y="1275605"/>
            <a:ext cx="2048703" cy="30963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868144" y="1275605"/>
            <a:ext cx="1975510" cy="3024336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 w="9525" cap="flat" cmpd="sng" algn="ctr">
            <a:solidFill>
              <a:srgbClr val="A9A57C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60109" y="477080"/>
            <a:ext cx="47321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A249"/>
                </a:solidFill>
              </a:rPr>
              <a:t>Группы в социальных сетях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6142"/>
          <a:stretch/>
        </p:blipFill>
        <p:spPr>
          <a:xfrm>
            <a:off x="395536" y="331198"/>
            <a:ext cx="2010762" cy="6783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131" y="2505276"/>
            <a:ext cx="1426204" cy="10696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852" y="2715817"/>
            <a:ext cx="629549" cy="6485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715766"/>
            <a:ext cx="648573" cy="64857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12367"/>
            <a:ext cx="493787" cy="98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1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14043"/>
            <a:ext cx="9143996" cy="649995"/>
          </a:xfrm>
          <a:prstGeom prst="rect">
            <a:avLst/>
          </a:prstGeom>
        </p:spPr>
      </p:pic>
      <p:pic>
        <p:nvPicPr>
          <p:cNvPr id="7" name="Picture 5" descr="D:\Лавка Чеховых\Илл к ролику_Мих Че_Беглецы\презентации\02-11-2020_16-48-04\рамка уголовк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151" y="538609"/>
            <a:ext cx="288925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Лавка Чеховых\Илл к ролику_Мих Че_Беглецы\презентации\02-11-2020_16-48-04\рамка уголовк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33134" y="1863923"/>
            <a:ext cx="288925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446614" y="672247"/>
            <a:ext cx="27201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Ежегодно проводятся инфо и пресс туры для обмена опыта и взаимодействия с тур-индустрией из других стран и регионов России.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6142"/>
          <a:stretch/>
        </p:blipFill>
        <p:spPr>
          <a:xfrm>
            <a:off x="395536" y="331198"/>
            <a:ext cx="2010762" cy="67834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1" r="6024" b="11550"/>
          <a:stretch/>
        </p:blipFill>
        <p:spPr>
          <a:xfrm>
            <a:off x="971600" y="2568462"/>
            <a:ext cx="3394358" cy="2019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09" y="2568462"/>
            <a:ext cx="3012979" cy="2009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286" y="538610"/>
            <a:ext cx="2984478" cy="1990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5032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14043"/>
            <a:ext cx="9143996" cy="6499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6142"/>
          <a:stretch/>
        </p:blipFill>
        <p:spPr>
          <a:xfrm>
            <a:off x="395536" y="331198"/>
            <a:ext cx="2010762" cy="678348"/>
          </a:xfrm>
          <a:prstGeom prst="rect">
            <a:avLst/>
          </a:prstGeom>
        </p:spPr>
      </p:pic>
      <p:pic>
        <p:nvPicPr>
          <p:cNvPr id="15" name="Picture 12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4894" y="4353924"/>
            <a:ext cx="853969" cy="32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6219" y="1118823"/>
            <a:ext cx="770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Ростов-на-Дону – </a:t>
            </a:r>
            <a:br>
              <a:rPr lang="ru-RU" sz="2400" b="1" dirty="0">
                <a:solidFill>
                  <a:srgbClr val="0070C0"/>
                </a:solidFill>
              </a:rPr>
            </a:br>
            <a:r>
              <a:rPr lang="ru-RU" sz="2400" b="1" dirty="0">
                <a:solidFill>
                  <a:srgbClr val="0070C0"/>
                </a:solidFill>
              </a:rPr>
              <a:t>деловой, гастрономический и туристический центр </a:t>
            </a:r>
            <a:br>
              <a:rPr lang="ru-RU" sz="2400" b="1" dirty="0">
                <a:solidFill>
                  <a:srgbClr val="0070C0"/>
                </a:solidFill>
              </a:rPr>
            </a:br>
            <a:r>
              <a:rPr lang="ru-RU" sz="2400" b="1" dirty="0">
                <a:solidFill>
                  <a:srgbClr val="0070C0"/>
                </a:solidFill>
              </a:rPr>
              <a:t>донского региона</a:t>
            </a:r>
            <a:br>
              <a:rPr lang="ru-RU" sz="2400" b="1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00918" y="2688483"/>
            <a:ext cx="65554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Водолазкина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 Екатерина Леонидовна – директор Департамента экономики города</a:t>
            </a:r>
          </a:p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Ростова-на-Дону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702" y="4929154"/>
            <a:ext cx="501402" cy="14484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" y="4514043"/>
            <a:ext cx="9143982" cy="64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3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8247 0.00371 L 0.37378 0.00371 " pathEditMode="relative" rAng="0" ptsTypes="AA">
                                      <p:cBhvr>
                                        <p:cTn id="23" dur="14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9" y="128418"/>
            <a:ext cx="1026054" cy="351485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10219" y="637473"/>
            <a:ext cx="3745757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Основан Ростов-на-Дону в 1749 году,</a:t>
            </a:r>
          </a:p>
          <a:p>
            <a:r>
              <a:rPr lang="ru-RU" sz="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ru-RU" sz="48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	площадь города составляет: 	348,5 кв. км,</a:t>
            </a:r>
          </a:p>
          <a:p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	</a:t>
            </a:r>
          </a:p>
          <a:p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	население:</a:t>
            </a:r>
          </a:p>
          <a:p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	1 133 307  человек. </a:t>
            </a:r>
          </a:p>
          <a:p>
            <a:endParaRPr lang="ru-RU" sz="9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	Климат Ростова умеренно 	континентальный, с мягкой 	зимой и жарким летом.</a:t>
            </a:r>
          </a:p>
        </p:txBody>
      </p:sp>
      <p:pic>
        <p:nvPicPr>
          <p:cNvPr id="2053" name="Picture 5" descr="D:\Лавка Чеховых\Илл к ролику_Мих Че_Беглецы\презентации\02-11-2020_16-48-04\рамка уголов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7534"/>
            <a:ext cx="288925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D:\Лавка Чеховых\Илл к ролику_Мих Че_Беглецы\презентации\02-11-2020_16-48-04\рамка уголов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36148" y="3016409"/>
            <a:ext cx="288925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Лавка Чеховых\Илл к ролику_Мих Че_Беглецы\презентации\02-11-2020_16-48-04\s12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b="6027"/>
          <a:stretch/>
        </p:blipFill>
        <p:spPr bwMode="auto">
          <a:xfrm>
            <a:off x="4283968" y="253419"/>
            <a:ext cx="2268440" cy="2228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4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4805" y="252876"/>
            <a:ext cx="2268440" cy="2228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4421" y="2501087"/>
            <a:ext cx="2268439" cy="2228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42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6372" y="2501088"/>
            <a:ext cx="2268439" cy="2228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782" y="1880930"/>
            <a:ext cx="1225152" cy="1203598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90" y="1965052"/>
            <a:ext cx="1072805" cy="1053932"/>
          </a:xfrm>
          <a:prstGeom prst="rect">
            <a:avLst/>
          </a:prstGeom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5816" y="3409066"/>
            <a:ext cx="1339168" cy="1315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6485" y="3414011"/>
            <a:ext cx="1339167" cy="1315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369" y="3409066"/>
            <a:ext cx="1339168" cy="1315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1535446" y="1228755"/>
            <a:ext cx="0" cy="1797544"/>
          </a:xfrm>
          <a:prstGeom prst="line">
            <a:avLst/>
          </a:prstGeom>
          <a:ln w="9525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411437"/>
            <a:ext cx="1350206" cy="1320553"/>
          </a:xfrm>
          <a:prstGeom prst="rect">
            <a:avLst/>
          </a:prstGeom>
        </p:spPr>
      </p:pic>
      <p:pic>
        <p:nvPicPr>
          <p:cNvPr id="32" name="Picture 12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3727" y="402622"/>
            <a:ext cx="1055202" cy="3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277903" y="2580333"/>
            <a:ext cx="576064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1" y="2509785"/>
            <a:ext cx="780389" cy="6540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62" y="1850879"/>
            <a:ext cx="754616" cy="44885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69" y="1069521"/>
            <a:ext cx="628401" cy="51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0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75856" y="411783"/>
            <a:ext cx="52950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00A249"/>
                </a:solidFill>
              </a:rPr>
              <a:t>Города-побратимы Ростова-на-Дону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64" y="1140805"/>
            <a:ext cx="1004701" cy="1004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48" y="1140216"/>
            <a:ext cx="1004699" cy="1004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34600"/>
            <a:ext cx="1004699" cy="1004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788" y="1134600"/>
            <a:ext cx="1004699" cy="1004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40805"/>
            <a:ext cx="1004699" cy="1004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212" y="1134600"/>
            <a:ext cx="1004699" cy="1004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565" y="1131590"/>
            <a:ext cx="1004699" cy="1004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05" y="2912129"/>
            <a:ext cx="1004699" cy="1004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217" y="2911540"/>
            <a:ext cx="1004699" cy="1004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62" y="2905924"/>
            <a:ext cx="1004699" cy="1004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65" y="2905924"/>
            <a:ext cx="1004699" cy="1004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81" y="2912129"/>
            <a:ext cx="1004699" cy="1004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601" y="2905924"/>
            <a:ext cx="1004699" cy="1004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902914"/>
            <a:ext cx="1004699" cy="1004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80" y="295031"/>
            <a:ext cx="1759793" cy="6028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2542" y="2195224"/>
            <a:ext cx="97158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г. Волос</a:t>
            </a:r>
          </a:p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(Греция)</a:t>
            </a:r>
          </a:p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1394123" y="2199649"/>
            <a:ext cx="10569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г. </a:t>
            </a:r>
            <a:r>
              <a:rPr lang="ru-RU" sz="1100" b="1" dirty="0" err="1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Каяни</a:t>
            </a:r>
            <a:endParaRPr lang="ru-RU" sz="1100" b="1" dirty="0">
              <a:solidFill>
                <a:schemeClr val="tx2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(Финляндия)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2474243" y="2195098"/>
            <a:ext cx="10569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г. </a:t>
            </a:r>
            <a:r>
              <a:rPr lang="ru-RU" sz="1100" b="1" dirty="0" err="1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Плевен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 (Болгария) 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3510930" y="2195098"/>
            <a:ext cx="10569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г. Дортмунд</a:t>
            </a:r>
          </a:p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(ФРГ)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4547617" y="2195098"/>
            <a:ext cx="10569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г. </a:t>
            </a:r>
            <a:r>
              <a:rPr lang="ru-RU" sz="1100" b="1" dirty="0" err="1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Ле-Ман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 (Франция)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5445283" y="2198163"/>
            <a:ext cx="13494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г. Глазго (Великобритания)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6601895" y="2195224"/>
            <a:ext cx="10569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г. Гера </a:t>
            </a:r>
            <a:b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(ФРГ)</a:t>
            </a: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 flipH="1">
            <a:off x="8336864" y="2594808"/>
            <a:ext cx="7533" cy="0"/>
          </a:xfrm>
          <a:prstGeom prst="line">
            <a:avLst/>
          </a:prstGeom>
          <a:ln w="9525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6"/>
          <p:cNvSpPr/>
          <p:nvPr/>
        </p:nvSpPr>
        <p:spPr>
          <a:xfrm>
            <a:off x="913263" y="4004050"/>
            <a:ext cx="10569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г. Мобил</a:t>
            </a:r>
          </a:p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(США)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1951137" y="4004050"/>
            <a:ext cx="10569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г. Анталия (Турция)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2834283" y="4007888"/>
            <a:ext cx="134939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г. </a:t>
            </a:r>
            <a:r>
              <a:rPr lang="ru-RU" sz="1100" b="1" dirty="0" err="1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Чхонджу</a:t>
            </a:r>
            <a:endParaRPr lang="ru-RU" sz="1100" b="1" dirty="0">
              <a:solidFill>
                <a:schemeClr val="tx2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(Южная Корея) 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4024511" y="4004050"/>
            <a:ext cx="10569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г. Ереван (Армения)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5066531" y="4004050"/>
            <a:ext cx="10569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г. Одесса</a:t>
            </a:r>
          </a:p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(Украина)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6137126" y="3996684"/>
            <a:ext cx="10569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г. </a:t>
            </a:r>
            <a:r>
              <a:rPr lang="ru-RU" sz="1100" b="1" dirty="0" err="1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Яньтай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b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(КНР)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7135713" y="3993674"/>
            <a:ext cx="10569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г. Минск (Беларусь)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444" y="1131590"/>
            <a:ext cx="1004699" cy="1004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50" name="Прямоугольник 49"/>
          <p:cNvSpPr/>
          <p:nvPr/>
        </p:nvSpPr>
        <p:spPr>
          <a:xfrm>
            <a:off x="7682015" y="2195963"/>
            <a:ext cx="10569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г. Севилья</a:t>
            </a:r>
            <a:b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 (Испания)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14043"/>
            <a:ext cx="9143996" cy="64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3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8" grpId="0"/>
      <p:bldP spid="51" grpId="0"/>
      <p:bldP spid="52" grpId="0"/>
      <p:bldP spid="53" grpId="0"/>
      <p:bldP spid="54" grpId="0"/>
      <p:bldP spid="55" grpId="0"/>
      <p:bldP spid="57" grpId="0"/>
      <p:bldP spid="58" grpId="0"/>
      <p:bldP spid="59" grpId="0"/>
      <p:bldP spid="62" grpId="0"/>
      <p:bldP spid="63" grpId="0"/>
      <p:bldP spid="64" grpId="0"/>
      <p:bldP spid="65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78501" y="483518"/>
            <a:ext cx="3605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A249"/>
                </a:solidFill>
              </a:rPr>
              <a:t>Консульские учреждения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087" y="1147217"/>
            <a:ext cx="972108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10" y="1147217"/>
            <a:ext cx="986912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031" y="1147218"/>
            <a:ext cx="972108" cy="655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227" y="1147217"/>
            <a:ext cx="971286" cy="654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882795" y="1801728"/>
            <a:ext cx="18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Генеральное консульство Румынии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53315" y="1802622"/>
            <a:ext cx="1753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Генеральное консульство Республики Армения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623865" y="1801728"/>
            <a:ext cx="1753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Генеральное консульство Украины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377813" y="1801728"/>
            <a:ext cx="1753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Генеральное консульство Республики Узбекистан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14043"/>
            <a:ext cx="9143996" cy="64999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4748"/>
            <a:ext cx="1137875" cy="3897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419" y="1129012"/>
            <a:ext cx="1008112" cy="666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7139379" y="1801728"/>
            <a:ext cx="17531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Отделение Посольства Республики Беларусь в Российской Федерации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2283718"/>
            <a:ext cx="79711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A249"/>
                </a:solidFill>
              </a:rPr>
              <a:t>Почётные консулы, осуществляющие деятельность на территории города Ростова-на-Дону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254" y="3219822"/>
            <a:ext cx="999415" cy="666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29" name="Прямоугольник 28"/>
          <p:cNvSpPr/>
          <p:nvPr/>
        </p:nvSpPr>
        <p:spPr>
          <a:xfrm>
            <a:off x="1006811" y="3897891"/>
            <a:ext cx="1753101" cy="484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Почётный консул Французской Республики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91" y="3219822"/>
            <a:ext cx="997752" cy="666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31" name="Прямоугольник 30"/>
          <p:cNvSpPr/>
          <p:nvPr/>
        </p:nvSpPr>
        <p:spPr>
          <a:xfrm>
            <a:off x="2746891" y="3899832"/>
            <a:ext cx="1753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Почётный консул Королевства Испании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742" y="3219822"/>
            <a:ext cx="997752" cy="6800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33" name="Прямоугольник 32"/>
          <p:cNvSpPr/>
          <p:nvPr/>
        </p:nvSpPr>
        <p:spPr>
          <a:xfrm>
            <a:off x="4475083" y="3899832"/>
            <a:ext cx="1753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Почётный консул Республики Македонии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219822"/>
            <a:ext cx="997752" cy="680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37" name="Прямоугольник 36"/>
          <p:cNvSpPr/>
          <p:nvPr/>
        </p:nvSpPr>
        <p:spPr>
          <a:xfrm>
            <a:off x="6300192" y="3899832"/>
            <a:ext cx="1753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Почётный консул Республики Абхазия</a:t>
            </a:r>
          </a:p>
        </p:txBody>
      </p:sp>
    </p:spTree>
    <p:extLst>
      <p:ext uri="{BB962C8B-B14F-4D97-AF65-F5344CB8AC3E}">
        <p14:creationId xmlns:p14="http://schemas.microsoft.com/office/powerpoint/2010/main" val="194839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  <p:bldP spid="23" grpId="0"/>
      <p:bldP spid="29" grpId="0"/>
      <p:bldP spid="31" grpId="0"/>
      <p:bldP spid="33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7" t="53068" r="13284"/>
          <a:stretch/>
        </p:blipFill>
        <p:spPr>
          <a:xfrm>
            <a:off x="1514900" y="2729552"/>
            <a:ext cx="6414449" cy="24139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62"/>
          <a:stretch/>
        </p:blipFill>
        <p:spPr>
          <a:xfrm>
            <a:off x="0" y="3480178"/>
            <a:ext cx="9144000" cy="16633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80" y="295031"/>
            <a:ext cx="1759793" cy="60283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877808" y="1382454"/>
            <a:ext cx="57062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Авиасообщение с Ростовом-на-Дону осуществляется благодаря международному аэропорту «Платов» - первому в современной истории России аэропорту, построенному с нуля в 2017 году. Обширная география полетов охватывает Россию, ближнее и дальнее зарубежье.</a:t>
            </a:r>
          </a:p>
        </p:txBody>
      </p:sp>
      <p:pic>
        <p:nvPicPr>
          <p:cNvPr id="17" name="Picture 5" descr="D:\Лавка Чеховых\Илл к ролику_Мих Че_Беглецы\презентации\02-11-2020_16-48-04\рамка уголов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75495" y="2550543"/>
            <a:ext cx="288925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D:\Лавка Чеховых\Илл к ролику_Мих Че_Беглецы\презентации\02-11-2020_16-48-04\рамка уголов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39620" y="1288306"/>
            <a:ext cx="288925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6785" y="3389400"/>
            <a:ext cx="1305127" cy="48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573" y="418168"/>
            <a:ext cx="276279" cy="35656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63" y="3156386"/>
            <a:ext cx="351612" cy="18283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0" y="3075806"/>
            <a:ext cx="9144000" cy="416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7032" y="4083918"/>
            <a:ext cx="5604510" cy="15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0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2746E-6 C 0.01702 0.00092 0.03403 -0.00062 0.05087 0.00278 C 0.05226 0.00308 0.05209 0.00864 0.05382 0.01049 C 0.05469 0.01234 0.05643 0.01234 0.05834 0.01327 C 0.11841 0.01049 0.17865 0.00586 0.23889 0.00278 C 0.28785 0.00555 0.33004 0.01049 0.37778 0.01604 C 0.4191 0.01481 0.4599 0.01728 0.50157 0.01049 C 0.52309 0.00679 0.54358 -0.00525 0.56528 -0.00802 C 0.57865 -0.0071 0.59167 -0.00679 0.60434 -0.00525 C 0.62101 -0.00309 0.59688 -0.00124 0.61789 0.01049 C 0.62848 0.01666 0.64045 0.01543 0.65226 0.01851 C 0.67466 0.03209 0.71493 0.00771 0.73438 1.02746E-6 C 0.73993 -0.00216 0.75087 -0.00802 0.75087 -0.00771 C 0.78177 -0.00586 0.81025 -0.00185 0.84045 0.00524 C 0.85348 0.00185 0.86476 -0.00525 0.87605 0.00802 C 0.87726 0.0108 0.879 0.01296 0.879 0.01604 C 0.88091 0.03888 0.86389 0.04227 0.85539 0.04782 C 0.829 0.04165 0.80434 0.02715 0.77778 0.02376 C 0.76841 0.01573 0.77518 0.02098 0.76719 0.01604 C 0.76424 0.01419 0.75834 0.01049 0.75834 0.0108 C 0.66754 0.01388 0.58941 0.01358 0.49566 0.01049 C 0.47309 0.00802 0.45539 -0.00031 0.43282 -0.00247 C 0.27813 0.0108 0.49827 -0.00679 0.23299 0.00524 C 0.20747 0.00648 0.18334 0.01666 0.15834 0.02129 C 0.12674 0.02715 0.12587 0.02437 0.07778 0.02653 C 0.04549 0.01882 0.01372 0.01543 -0.01788 0.00802 C -0.01597 -0.00185 -0.0177 0.00123 -0.01336 -0.00247 " pathEditMode="relative" rAng="0" ptsTypes="ffffffffffffffffffffffffffA">
                                      <p:cBhvr>
                                        <p:cTn id="6" dur="23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42" y="19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15366E-6 L 1.43247 -0.9818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5" y="-4909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44444E-6 -9.28726E-7 L -1.08803 -0.02962 " pathEditMode="relative" rAng="0" ptsTypes="AA">
                                      <p:cBhvr>
                                        <p:cTn id="27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410" y="-148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5129185" y="467256"/>
            <a:ext cx="380537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Всего гостиниц различной категории, хостелов и аналогичных средств размещения – </a:t>
            </a:r>
            <a:r>
              <a:rPr lang="en-US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227</a:t>
            </a:r>
            <a:endParaRPr lang="ru-RU" sz="16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endParaRPr lang="ru-RU" sz="6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Всего номеров – </a:t>
            </a:r>
            <a:r>
              <a:rPr lang="en-US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5045</a:t>
            </a:r>
            <a:endParaRPr lang="ru-RU" sz="16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>
              <a:tabLst>
                <a:tab pos="87313" algn="l"/>
              </a:tabLst>
            </a:pPr>
            <a:endParaRPr lang="ru-RU" sz="600" b="1" dirty="0">
              <a:solidFill>
                <a:srgbClr val="00B050"/>
              </a:solidFill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Всего мест - </a:t>
            </a:r>
            <a:r>
              <a:rPr lang="en-US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9318</a:t>
            </a:r>
            <a:endParaRPr lang="ru-RU" sz="16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14043"/>
            <a:ext cx="9143996" cy="649995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7"/>
          <a:stretch/>
        </p:blipFill>
        <p:spPr bwMode="auto">
          <a:xfrm>
            <a:off x="251691" y="2078920"/>
            <a:ext cx="3682805" cy="2545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5085581" y="2946306"/>
            <a:ext cx="34499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Кол-во </a:t>
            </a:r>
            <a:r>
              <a:rPr lang="en-US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5</a:t>
            </a:r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   (номеров </a:t>
            </a:r>
            <a:r>
              <a:rPr lang="en-US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222</a:t>
            </a:r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, мест </a:t>
            </a:r>
            <a:r>
              <a:rPr lang="en-US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421</a:t>
            </a:r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  <a:p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Кол-во 2</a:t>
            </a:r>
            <a:r>
              <a:rPr lang="en-US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9</a:t>
            </a:r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 (номеров </a:t>
            </a:r>
            <a:r>
              <a:rPr lang="en-US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1079</a:t>
            </a:r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, мест </a:t>
            </a:r>
            <a:r>
              <a:rPr lang="en-US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2039</a:t>
            </a:r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  <a:p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Кол-во </a:t>
            </a:r>
            <a:r>
              <a:rPr lang="en-US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52</a:t>
            </a:r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 (номеров </a:t>
            </a:r>
            <a:r>
              <a:rPr lang="en-US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1927</a:t>
            </a:r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, мест 3</a:t>
            </a:r>
            <a:r>
              <a:rPr lang="en-US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215</a:t>
            </a:r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  <a:p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Кол-во </a:t>
            </a:r>
            <a:r>
              <a:rPr lang="en-US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29</a:t>
            </a:r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 (номеров 5</a:t>
            </a:r>
            <a:r>
              <a:rPr lang="en-US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96</a:t>
            </a:r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, мест 1</a:t>
            </a:r>
            <a:r>
              <a:rPr lang="en-US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150</a:t>
            </a:r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  <a:p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Кол-во </a:t>
            </a:r>
            <a:r>
              <a:rPr lang="en-US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11</a:t>
            </a:r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 (номеров </a:t>
            </a:r>
            <a:r>
              <a:rPr lang="en-US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166</a:t>
            </a:r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, мест </a:t>
            </a:r>
            <a:r>
              <a:rPr lang="en-US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342</a:t>
            </a:r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  <a:p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Кол-во </a:t>
            </a:r>
            <a:r>
              <a:rPr lang="en-US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77</a:t>
            </a:r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 (номеров </a:t>
            </a:r>
            <a:r>
              <a:rPr lang="en-US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920</a:t>
            </a:r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, мест </a:t>
            </a:r>
            <a:r>
              <a:rPr lang="en-US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2037</a:t>
            </a:r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0279" y="3014632"/>
            <a:ext cx="180013" cy="18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0321" y="3016889"/>
            <a:ext cx="180013" cy="18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6047" y="3019270"/>
            <a:ext cx="180013" cy="18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4786" y="3021813"/>
            <a:ext cx="180013" cy="18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1142" y="3024480"/>
            <a:ext cx="180013" cy="18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2659" y="3269591"/>
            <a:ext cx="180013" cy="18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2701" y="3271848"/>
            <a:ext cx="180013" cy="18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8427" y="3274229"/>
            <a:ext cx="180013" cy="18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7166" y="3276772"/>
            <a:ext cx="180013" cy="18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7422" y="3518121"/>
            <a:ext cx="180013" cy="18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7464" y="3520378"/>
            <a:ext cx="180013" cy="18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3190" y="3522759"/>
            <a:ext cx="180013" cy="18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9172" y="3760888"/>
            <a:ext cx="180013" cy="18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9214" y="3763145"/>
            <a:ext cx="180013" cy="18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4444" y="4004539"/>
            <a:ext cx="180013" cy="18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48806" y="4131829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C000"/>
                </a:solidFill>
              </a:rPr>
              <a:t>б/з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92080" y="108668"/>
            <a:ext cx="2379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A249"/>
                </a:solidFill>
              </a:rPr>
              <a:t>Номерной фонд</a:t>
            </a:r>
          </a:p>
        </p:txBody>
      </p:sp>
      <p:pic>
        <p:nvPicPr>
          <p:cNvPr id="4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" t="6765" r="517"/>
          <a:stretch/>
        </p:blipFill>
        <p:spPr bwMode="auto">
          <a:xfrm>
            <a:off x="2630396" y="426354"/>
            <a:ext cx="2453147" cy="1639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4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0517" y="2078920"/>
            <a:ext cx="1132320" cy="755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r="5538"/>
          <a:stretch/>
        </p:blipFill>
        <p:spPr bwMode="auto">
          <a:xfrm>
            <a:off x="251691" y="426354"/>
            <a:ext cx="2365696" cy="1641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42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5581" y="2078920"/>
            <a:ext cx="1070595" cy="755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4472" y="2078920"/>
            <a:ext cx="1070595" cy="755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49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42735" y="2078919"/>
            <a:ext cx="1354283" cy="755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4681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80" y="295031"/>
            <a:ext cx="1759793" cy="602836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945632" y="441707"/>
            <a:ext cx="57051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A249"/>
                </a:solidFill>
              </a:rPr>
              <a:t>Сетевые отели города Ростова-на-Дону</a:t>
            </a:r>
          </a:p>
        </p:txBody>
      </p:sp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828542"/>
            <a:ext cx="1656184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35251" y="1828542"/>
            <a:ext cx="1656184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4478" y="1828542"/>
            <a:ext cx="1656184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3417" y="1828542"/>
            <a:ext cx="1656184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818472" y="3538645"/>
            <a:ext cx="154561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b="1" dirty="0" err="1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Radisson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Blu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 Ростов 5*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939150" y="3573210"/>
            <a:ext cx="1768754" cy="357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 algn="ctr">
              <a:lnSpc>
                <a:spcPct val="77100"/>
              </a:lnSpc>
            </a:pPr>
            <a:r>
              <a:rPr lang="en-US" sz="1100" b="1" dirty="0" err="1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Mercure</a:t>
            </a:r>
            <a:endParaRPr lang="ru-RU" sz="1100" b="1" dirty="0">
              <a:solidFill>
                <a:schemeClr val="tx2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12700" marR="5080" algn="ctr">
              <a:lnSpc>
                <a:spcPct val="77100"/>
              </a:lnSpc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Ростов-на-Дону Центр  4*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36096" y="3567488"/>
            <a:ext cx="1760738" cy="2273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 algn="ctr">
              <a:lnSpc>
                <a:spcPct val="77100"/>
              </a:lnSpc>
            </a:pPr>
            <a:r>
              <a:rPr lang="ru-RU" sz="1100" b="1" dirty="0" err="1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Амакс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 Конгресс-отель  3*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8978" y="3578796"/>
            <a:ext cx="1257395" cy="357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 algn="ctr">
              <a:lnSpc>
                <a:spcPct val="77100"/>
              </a:lnSpc>
            </a:pPr>
            <a:r>
              <a:rPr lang="en-US" sz="1100" b="1" dirty="0" err="1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Marins</a:t>
            </a:r>
            <a:r>
              <a:rPr lang="en-US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 Park Hotel</a:t>
            </a:r>
            <a:endParaRPr lang="ru-RU" sz="1100" b="1" dirty="0">
              <a:solidFill>
                <a:schemeClr val="tx2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12700" marR="5080" algn="ctr">
              <a:lnSpc>
                <a:spcPct val="77100"/>
              </a:lnSpc>
            </a:pPr>
            <a:r>
              <a:rPr lang="en-US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Rostov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3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*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14043"/>
            <a:ext cx="9143996" cy="649995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3315" y="1828542"/>
            <a:ext cx="1656184" cy="1651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7264392" y="3567488"/>
            <a:ext cx="1493037" cy="488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 algn="ctr">
              <a:lnSpc>
                <a:spcPct val="77100"/>
              </a:lnSpc>
            </a:pPr>
            <a:r>
              <a:rPr lang="en-US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Ramada by Wyndham</a:t>
            </a:r>
            <a:endParaRPr lang="ru-RU" sz="1100" b="1" dirty="0">
              <a:solidFill>
                <a:schemeClr val="tx2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12700" marR="5080" algn="ctr">
              <a:lnSpc>
                <a:spcPct val="77100"/>
              </a:lnSpc>
            </a:pPr>
            <a:r>
              <a:rPr lang="en-US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Rostov on Don</a:t>
            </a:r>
            <a:endParaRPr lang="ru-RU" sz="1100" b="1" dirty="0">
              <a:solidFill>
                <a:schemeClr val="tx2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12700" marR="5080" algn="ctr">
              <a:lnSpc>
                <a:spcPct val="77100"/>
              </a:lnSpc>
            </a:pPr>
            <a:r>
              <a:rPr lang="en-US" sz="11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Hotel and SPA 4*</a:t>
            </a:r>
            <a:endParaRPr lang="ru-RU" sz="1100" b="1" dirty="0">
              <a:solidFill>
                <a:schemeClr val="tx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93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  <p:bldP spid="27" grpId="0"/>
      <p:bldP spid="3" grpId="0"/>
      <p:bldP spid="4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80" y="295031"/>
            <a:ext cx="1759793" cy="60283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14043"/>
            <a:ext cx="9143996" cy="64999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77338" y="906855"/>
            <a:ext cx="6146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Ростов-на-Дону славится своими</a:t>
            </a:r>
            <a:endParaRPr lang="en-US" sz="16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театрами и концертными залами</a:t>
            </a:r>
          </a:p>
        </p:txBody>
      </p:sp>
      <p:pic>
        <p:nvPicPr>
          <p:cNvPr id="1027" name="Picture 3" descr="C:\Users\YRNKC_DIMA\Downloads\музыкальный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23678"/>
            <a:ext cx="187599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9832" y="1901315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2147009"/>
            <a:ext cx="1296144" cy="84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2280" y="2074788"/>
            <a:ext cx="1053957" cy="99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D:\Лавка Чеховых\Илл к ролику_Мих Че_Беглецы\презентации\02-11-2020_16-48-04\рамка уголов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927" y="838477"/>
            <a:ext cx="288925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D:\Лавка Чеховых\Илл к ролику_Мих Че_Беглецы\презентации\02-11-2020_16-48-04\рамка уголов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76258" y="1315363"/>
            <a:ext cx="288925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1795" y="1935189"/>
            <a:ext cx="1732584" cy="1164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8391" y="1923678"/>
            <a:ext cx="1875996" cy="1164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433" y="1923678"/>
            <a:ext cx="1875996" cy="1164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7240" y="1925251"/>
            <a:ext cx="1746118" cy="1164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9913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2341</TotalTime>
  <Words>590</Words>
  <Application>Microsoft Office PowerPoint</Application>
  <PresentationFormat>Экран (16:9)</PresentationFormat>
  <Paragraphs>108</Paragraphs>
  <Slides>23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Dima</dc:creator>
  <cp:lastModifiedBy>Valery Kozak</cp:lastModifiedBy>
  <cp:revision>161</cp:revision>
  <dcterms:created xsi:type="dcterms:W3CDTF">2020-11-04T10:48:04Z</dcterms:created>
  <dcterms:modified xsi:type="dcterms:W3CDTF">2023-08-24T11:05:44Z</dcterms:modified>
</cp:coreProperties>
</file>